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Open Sans SemiBold"/>
      <p:regular r:id="rId39"/>
      <p:bold r:id="rId40"/>
      <p:italic r:id="rId41"/>
      <p:boldItalic r:id="rId42"/>
    </p:embeddedFont>
    <p:embeddedFont>
      <p:font typeface="Open Sans Medium"/>
      <p:regular r:id="rId43"/>
      <p:bold r:id="rId44"/>
      <p:italic r:id="rId45"/>
      <p:boldItalic r:id="rId46"/>
    </p:embeddedFont>
    <p:embeddedFont>
      <p:font typeface="Barlow Light"/>
      <p:regular r:id="rId47"/>
      <p:bold r:id="rId48"/>
      <p:italic r:id="rId49"/>
      <p:boldItalic r:id="rId50"/>
    </p:embeddedFont>
    <p:embeddedFont>
      <p:font typeface="Barlow"/>
      <p:regular r:id="rId51"/>
      <p:bold r:id="rId52"/>
      <p:italic r:id="rId53"/>
      <p:boldItalic r:id="rId54"/>
    </p:embeddedFont>
    <p:embeddedFont>
      <p:font typeface="Open Sans Light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OpenSansMedium-bold.fntdata"/><Relationship Id="rId43" Type="http://schemas.openxmlformats.org/officeDocument/2006/relationships/font" Target="fonts/OpenSansMedium-regular.fntdata"/><Relationship Id="rId46" Type="http://schemas.openxmlformats.org/officeDocument/2006/relationships/font" Target="fonts/OpenSansMedium-boldItalic.fntdata"/><Relationship Id="rId45" Type="http://schemas.openxmlformats.org/officeDocument/2006/relationships/font" Target="fonts/Open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Light-bold.fntdata"/><Relationship Id="rId47" Type="http://schemas.openxmlformats.org/officeDocument/2006/relationships/font" Target="fonts/BarlowLight-regular.fntdata"/><Relationship Id="rId49" Type="http://schemas.openxmlformats.org/officeDocument/2006/relationships/font" Target="fonts/Barlow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OpenSansSemiBold-regular.fntdata"/><Relationship Id="rId38" Type="http://schemas.openxmlformats.org/officeDocument/2006/relationships/slide" Target="slides/slide32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-regular.fntdata"/><Relationship Id="rId50" Type="http://schemas.openxmlformats.org/officeDocument/2006/relationships/font" Target="fonts/BarlowLight-boldItalic.fntdata"/><Relationship Id="rId53" Type="http://schemas.openxmlformats.org/officeDocument/2006/relationships/font" Target="fonts/Barlow-italic.fntdata"/><Relationship Id="rId52" Type="http://schemas.openxmlformats.org/officeDocument/2006/relationships/font" Target="fonts/Barlow-bold.fntdata"/><Relationship Id="rId11" Type="http://schemas.openxmlformats.org/officeDocument/2006/relationships/slide" Target="slides/slide5.xml"/><Relationship Id="rId55" Type="http://schemas.openxmlformats.org/officeDocument/2006/relationships/font" Target="fonts/OpenSansLight-regular.fntdata"/><Relationship Id="rId10" Type="http://schemas.openxmlformats.org/officeDocument/2006/relationships/slide" Target="slides/slide4.xml"/><Relationship Id="rId54" Type="http://schemas.openxmlformats.org/officeDocument/2006/relationships/font" Target="fonts/Barlow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Light-italic.fntdata"/><Relationship Id="rId12" Type="http://schemas.openxmlformats.org/officeDocument/2006/relationships/slide" Target="slides/slide6.xml"/><Relationship Id="rId56" Type="http://schemas.openxmlformats.org/officeDocument/2006/relationships/font" Target="fonts/OpenSansLight-bold.fntdata"/><Relationship Id="rId15" Type="http://schemas.openxmlformats.org/officeDocument/2006/relationships/slide" Target="slides/slide9.xml"/><Relationship Id="rId59" Type="http://schemas.openxmlformats.org/officeDocument/2006/relationships/font" Target="fonts/OpenSans-regular.fntdata"/><Relationship Id="rId14" Type="http://schemas.openxmlformats.org/officeDocument/2006/relationships/slide" Target="slides/slide8.xml"/><Relationship Id="rId58" Type="http://schemas.openxmlformats.org/officeDocument/2006/relationships/font" Target="fonts/OpenSans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04b0c7b906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04b0c7b906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c0e6114fd_0_3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3c0e6114fd_0_3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3c0e6114fd_0_3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c0e6114fd_0_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3c0e6114fd_0_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3c0e6114fd_0_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c0e6114fd_0_43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3c0e6114fd_0_43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3c0e6114fd_0_43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d5f29e813_0_4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3d5f29e813_0_4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3d5f29e813_0_4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d5f29e813_0_2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3d5f29e813_0_2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3d5f29e813_0_2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5f29e813_0_5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3d5f29e813_0_5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3d5f29e813_0_5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d5f29e813_0_18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3d5f29e813_0_18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3d5f29e813_0_18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d5f29e813_0_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3d5f29e813_0_6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3d5f29e813_0_6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d5f29e813_0_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3d5f29e813_0_7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3d5f29e813_0_7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c0e6114fd_0_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3c0e6114fd_0_7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3c0e6114fd_0_7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88f556ecb_0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488f556ecb_0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488f556ecb_0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d5f29e813_0_8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3d5f29e813_0_8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3d5f29e813_0_8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d5f29e813_0_10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3d5f29e813_0_10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3d5f29e813_0_10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d5f29e813_0_11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3d5f29e813_0_11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3d5f29e813_0_11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d5f29e813_0_12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3d5f29e813_0_12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3d5f29e813_0_12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d5f29e813_0_1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3d5f29e813_0_14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3d5f29e813_0_14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d5f29e813_0_1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3d5f29e813_0_15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3d5f29e813_0_15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d5f29e813_0_16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3d5f29e813_0_16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3d5f29e813_0_16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d5f29e813_0_1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3d5f29e813_0_17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3d5f29e813_0_17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d5f29e813_0_19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3d5f29e813_0_19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3d5f29e813_0_19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9b66301f_0_10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489b66301f_0_10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489b66301f_0_10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e5bf6ed2b_0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4e5bf6ed2b_0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4e5bf6ed2b_0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88a1a5473_0_12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488a1a5473_0_12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488a1a5473_0_12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c0e6114fd_0_4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3c0e6114fd_0_41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3c0e6114fd_0_41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21f875bc9_2_13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b21f875bc9_2_13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End of Presentation slide</a:t>
            </a:r>
            <a:br>
              <a:rPr lang="iw"/>
            </a:br>
            <a:endParaRPr/>
          </a:p>
        </p:txBody>
      </p:sp>
      <p:sp>
        <p:nvSpPr>
          <p:cNvPr id="450" name="Google Shape;450;g1b21f875bc9_2_13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21f875bc9_2_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b21f875bc9_2_3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b21f875bc9_2_3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89b66301f_0_1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489b66301f_0_11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489b66301f_0_11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8a1a5473_0_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488a1a5473_0_1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488a1a5473_0_1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d5f29e813_0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3d5f29e813_0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3d5f29e813_0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89b66301f_0_6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489b66301f_0_6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489b66301f_0_6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88a1a5473_0_7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488a1a5473_0_7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488a1a5473_0_7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PK_t0Lrh7MM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6.jpg"/><Relationship Id="rId6" Type="http://schemas.openxmlformats.org/officeDocument/2006/relationships/image" Target="../media/image12.png"/><Relationship Id="rId7" Type="http://schemas.openxmlformats.org/officeDocument/2006/relationships/image" Target="../media/image25.jpg"/><Relationship Id="rId8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ms.master.school/2ad9fa5aa1e2463ea398828833561082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ublic.tableau.com/app/profile/griffin.okamoto5702/viz/DA105_B-StarterWorkbook/ROI" TargetMode="External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29.png"/><Relationship Id="rId5" Type="http://schemas.openxmlformats.org/officeDocument/2006/relationships/image" Target="../media/image26.jpg"/><Relationship Id="rId6" Type="http://schemas.openxmlformats.org/officeDocument/2006/relationships/image" Target="../media/image12.png"/><Relationship Id="rId7" Type="http://schemas.openxmlformats.org/officeDocument/2006/relationships/image" Target="../media/image25.jpg"/><Relationship Id="rId8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who.int/key-messages" TargetMode="External"/><Relationship Id="rId5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mages.unsplash.com/photo-1607081692251-d689f1b9af84?ixlib=rb-4.0.3&amp;ixid=M3wxMjA3fDB8MHxwaG90by1wYWdlfHx8fGVufDB8fHx8fA%3D%3D&amp;auto=format&amp;fit=crop&amp;w=774&amp;q=80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9B5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1640125" y="1716750"/>
            <a:ext cx="4721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iw" sz="3600">
                <a:solidFill>
                  <a:srgbClr val="F5F5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DA105.B (Wednesday)</a:t>
            </a:r>
            <a:endParaRPr b="1" sz="3600">
              <a:solidFill>
                <a:srgbClr val="F5F5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1640125" y="2278950"/>
            <a:ext cx="5130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" sz="2100">
                <a:solidFill>
                  <a:srgbClr val="F5F5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Feel free to add comments. To use the slides, create a copy (file -&gt; make a copy)</a:t>
            </a:r>
            <a:endParaRPr sz="2100">
              <a:solidFill>
                <a:srgbClr val="F5F5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9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414450" y="894177"/>
            <a:ext cx="4869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>
                <a:latin typeface="Source Serif Pro"/>
                <a:ea typeface="Source Serif Pro"/>
                <a:cs typeface="Source Serif Pro"/>
                <a:sym typeface="Source Serif Pro"/>
              </a:rPr>
              <a:t>Social Media Coordinator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Jasmine Carter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414446" y="442735"/>
            <a:ext cx="3711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Meet your coworker:</a:t>
            </a:r>
            <a:endParaRPr sz="18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414450" y="2185575"/>
            <a:ext cx="4869000" cy="25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Washington, D.C., USA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Has a strong intuition for what messages will “stick” with audience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Loves painting, and makes the most out of her National Gallery of Art museum membership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Can do a perfect </a:t>
            </a:r>
            <a:r>
              <a:rPr i="1" lang="iw" sz="1500">
                <a:latin typeface="Open Sans"/>
                <a:ea typeface="Open Sans"/>
                <a:cs typeface="Open Sans"/>
                <a:sym typeface="Open Sans"/>
              </a:rPr>
              <a:t>Spongebob Squarepants*</a:t>
            </a: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 laugh (it’s </a:t>
            </a: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eerily spot-on</a:t>
            </a: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w" sz="1000">
                <a:latin typeface="Open Sans"/>
                <a:ea typeface="Open Sans"/>
                <a:cs typeface="Open Sans"/>
                <a:sym typeface="Open Sans"/>
              </a:rPr>
              <a:t>* it’s a children’s cartoon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57" l="0" r="0" t="1257"/>
          <a:stretch/>
        </p:blipFill>
        <p:spPr>
          <a:xfrm>
            <a:off x="5892000" y="1054600"/>
            <a:ext cx="2681888" cy="326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5741775" y="894175"/>
            <a:ext cx="709800" cy="8127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8044700" y="3603475"/>
            <a:ext cx="709800" cy="9309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325" y="4454988"/>
            <a:ext cx="560799" cy="5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414450" y="634450"/>
            <a:ext cx="8687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28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Creating visualizations for social media</a:t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414450" y="366553"/>
            <a:ext cx="3711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Business Question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0" y="1015125"/>
            <a:ext cx="6073550" cy="4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2508202" y="1764065"/>
            <a:ext cx="880500" cy="2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2588666" y="3072473"/>
            <a:ext cx="2961300" cy="132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2139000" y="2951925"/>
            <a:ext cx="484800" cy="14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2666075" y="2571750"/>
            <a:ext cx="28065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H</a:t>
            </a: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ey Marcus, 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It was great chatting with you today. I’m glad we could decide on the 3 key messages we want to feature in the social media posts!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If you could send me a </a:t>
            </a:r>
            <a:r>
              <a:rPr b="1" lang="iw" sz="900">
                <a:latin typeface="Barlow"/>
                <a:ea typeface="Barlow"/>
                <a:cs typeface="Barlow"/>
                <a:sym typeface="Barlow"/>
              </a:rPr>
              <a:t>first draft of the visualizations by the end of the week</a:t>
            </a: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, that would be great. We can do a round of edits together once I have a chance to review them.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We’ll truly be the dream team once you get your Patrick Star impression up to par 😁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5888925" y="1416325"/>
            <a:ext cx="2666100" cy="34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2584400" y="1800525"/>
            <a:ext cx="203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11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11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529250" y="1718025"/>
            <a:ext cx="991500" cy="3342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529250" y="1808175"/>
            <a:ext cx="1075800" cy="1539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WHO Internal</a:t>
            </a:r>
            <a:endParaRPr b="1"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5">
            <a:alphaModFix/>
          </a:blip>
          <a:srcRect b="19967" l="0" r="0" t="0"/>
          <a:stretch/>
        </p:blipFill>
        <p:spPr>
          <a:xfrm>
            <a:off x="2232000" y="1746000"/>
            <a:ext cx="270000" cy="27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6">
            <a:alphaModFix/>
          </a:blip>
          <a:srcRect b="20257" l="0" r="0" t="20251"/>
          <a:stretch/>
        </p:blipFill>
        <p:spPr>
          <a:xfrm>
            <a:off x="5319650" y="145277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7">
            <a:alphaModFix/>
          </a:blip>
          <a:srcRect b="20257" l="0" r="0" t="20251"/>
          <a:stretch/>
        </p:blipFill>
        <p:spPr>
          <a:xfrm>
            <a:off x="589475" y="270842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25"/>
          <p:cNvSpPr/>
          <p:nvPr/>
        </p:nvSpPr>
        <p:spPr>
          <a:xfrm>
            <a:off x="538325" y="3078325"/>
            <a:ext cx="1075800" cy="2421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779675" y="2709725"/>
            <a:ext cx="1075800" cy="1680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855275" y="2739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Marcus Patel</a:t>
            </a: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(You)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778875" y="2893025"/>
            <a:ext cx="1236000" cy="153900"/>
          </a:xfrm>
          <a:prstGeom prst="rect">
            <a:avLst/>
          </a:prstGeom>
          <a:solidFill>
            <a:srgbClr val="004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860713" y="2924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Jasmine Carter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041925" y="2199025"/>
            <a:ext cx="22506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There are some key things to keep in mind about this audience.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People on social media are bombarded with tons of content, and fast. You only have moments to catch their attention and make your point!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They don’t necessarily have context on the WHO or mental health. Keep it simple.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6035750" y="1637825"/>
            <a:ext cx="2387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Focusing on a broad audience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 b="20108" l="0" r="0" t="0"/>
          <a:stretch/>
        </p:blipFill>
        <p:spPr>
          <a:xfrm>
            <a:off x="2207375" y="2343149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28576" l="0" r="0" t="0"/>
          <a:stretch/>
        </p:blipFill>
        <p:spPr>
          <a:xfrm>
            <a:off x="589475" y="2893376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25"/>
          <p:cNvSpPr txBox="1"/>
          <p:nvPr/>
        </p:nvSpPr>
        <p:spPr>
          <a:xfrm>
            <a:off x="860400" y="3114000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Emily Rivera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8">
            <a:alphaModFix/>
          </a:blip>
          <a:srcRect b="30726" l="29699" r="29699" t="14966"/>
          <a:stretch/>
        </p:blipFill>
        <p:spPr>
          <a:xfrm>
            <a:off x="589475" y="3081600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25"/>
          <p:cNvSpPr txBox="1"/>
          <p:nvPr/>
        </p:nvSpPr>
        <p:spPr>
          <a:xfrm>
            <a:off x="2666075" y="2343150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9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1621200" y="2076450"/>
            <a:ext cx="5901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Setup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414450" y="634450"/>
            <a:ext cx="840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 Tableau Public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get set up (links in the chat)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478725" y="1416325"/>
            <a:ext cx="2666100" cy="3486000"/>
          </a:xfrm>
          <a:prstGeom prst="roundRect">
            <a:avLst>
              <a:gd fmla="val 4753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57650" y="2022625"/>
            <a:ext cx="23184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 u="sng">
                <a:solidFill>
                  <a:srgbClr val="44094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General guide to Tableau Public</a:t>
            </a: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09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Log in to Tableau Public</a:t>
            </a: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b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You should have already created an account.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 ways to work with Tableau: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</a:pPr>
            <a:r>
              <a:rPr lang="iw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Tableau Desktop Public Edition</a:t>
            </a: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an application you can download and install on Mac or Windows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Open Sans Light"/>
              <a:buChar char="•"/>
            </a:pPr>
            <a:r>
              <a:rPr lang="iw"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Tableau Web Authoring</a:t>
            </a: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a more limited browser-based interface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625550" y="1637825"/>
            <a:ext cx="2387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Log in and choose an interface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002" y="772500"/>
            <a:ext cx="3937347" cy="202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375" y="2355893"/>
            <a:ext cx="3937350" cy="22492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414450" y="634450"/>
            <a:ext cx="840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Make a copy of the starter Tableau workbook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get set up (links in the chat)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6038625" y="1405425"/>
            <a:ext cx="2666100" cy="3486000"/>
          </a:xfrm>
          <a:prstGeom prst="roundRect">
            <a:avLst>
              <a:gd fmla="val 4753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6217550" y="2011725"/>
            <a:ext cx="23184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Open the link to the </a:t>
            </a:r>
            <a:r>
              <a:rPr lang="iw" sz="1100" u="sng">
                <a:solidFill>
                  <a:srgbClr val="440941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</a:t>
            </a: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 and see the icons in the upper right corner: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Open Sans Light"/>
              <a:buChar char="•"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If you installed Tableau Desktop Public Edition, click </a:t>
            </a:r>
            <a:r>
              <a:rPr b="1" lang="iw" sz="1100">
                <a:latin typeface="Open Sans"/>
                <a:ea typeface="Open Sans"/>
                <a:cs typeface="Open Sans"/>
                <a:sym typeface="Open Sans"/>
              </a:rPr>
              <a:t>Download</a:t>
            </a: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, then open the file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51" lvl="0" marL="136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Open Sans Light"/>
              <a:buChar char="•"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you did not install, click </a:t>
            </a:r>
            <a:r>
              <a:rPr b="1" lang="iw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 copy</a:t>
            </a: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use web authoring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6185450" y="1626925"/>
            <a:ext cx="2387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How to copy a workbook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43" y="1405425"/>
            <a:ext cx="5217457" cy="34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414450" y="634450"/>
            <a:ext cx="840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Make a copy of the starter Tableau workbook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get set up (links in the chat)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478725" y="1416325"/>
            <a:ext cx="2666100" cy="3486000"/>
          </a:xfrm>
          <a:prstGeom prst="roundRect">
            <a:avLst>
              <a:gd fmla="val 4753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57650" y="2022625"/>
            <a:ext cx="23184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You should have a workbook with 3 data sources and 3 tabs related to each key message: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49" lvl="0" marL="2087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Prevalence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49" lvl="0" marL="208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Spend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20249" lvl="0" marL="208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 on investment (ROI)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each key message, we will start with the visualization provided and improve it!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625550" y="1637825"/>
            <a:ext cx="2387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Open the workbook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800" y="1416325"/>
            <a:ext cx="5161972" cy="34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iw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iw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iw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1621200" y="2076450"/>
            <a:ext cx="5901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Tableau time!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414450" y="364725"/>
            <a:ext cx="84039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Improving</a:t>
            </a: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 our charts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14450" y="634450"/>
            <a:ext cx="84039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Key principles for today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95650" y="2047725"/>
            <a:ext cx="68166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Open Sans"/>
              <a:buAutoNum type="arabicPeriod"/>
            </a:pPr>
            <a:r>
              <a:rPr b="1"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Aim for simplicity</a:t>
            </a:r>
            <a:r>
              <a:rPr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Can someone understand this in 5 seconds or less?</a:t>
            </a:r>
            <a:endParaRPr i="1" sz="1600">
              <a:solidFill>
                <a:srgbClr val="44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Open Sans"/>
              <a:buAutoNum type="arabicPeriod"/>
            </a:pPr>
            <a:r>
              <a:rPr b="1"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Make sure text is readable</a:t>
            </a:r>
            <a:r>
              <a:rPr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Could someone read this on a small screen (smartphone)?</a:t>
            </a:r>
            <a:endParaRPr i="1" sz="1600">
              <a:solidFill>
                <a:srgbClr val="44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A0A0A"/>
              </a:buClr>
              <a:buSzPts val="1600"/>
              <a:buFont typeface="Open Sans"/>
              <a:buAutoNum type="arabicPeriod"/>
            </a:pPr>
            <a:r>
              <a:rPr b="1"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Reduce clutter and add visual appeal</a:t>
            </a:r>
            <a:br>
              <a:rPr b="1" lang="iw" sz="160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 sz="1600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Would this catch someone’s attention while scrolling?</a:t>
            </a:r>
            <a:endParaRPr i="1" sz="1600">
              <a:solidFill>
                <a:srgbClr val="44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0" l="8298" r="8298" t="0"/>
          <a:stretch/>
        </p:blipFill>
        <p:spPr>
          <a:xfrm>
            <a:off x="6611200" y="478300"/>
            <a:ext cx="2031650" cy="162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6381350" y="28852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8193100" y="176340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start with the first key message: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414450" y="634450"/>
            <a:ext cx="8403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For every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$1 USD invested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in treatment for depression &amp; anxiety, there is a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return of $5 USD.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290" y="2402550"/>
            <a:ext cx="3171435" cy="15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25" y="2402550"/>
            <a:ext cx="3095652" cy="15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818825" y="20023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Data Source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5137300" y="20023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1489575" y="2086925"/>
            <a:ext cx="3984900" cy="23250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1850475" y="2358425"/>
            <a:ext cx="3263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>
                <a:solidFill>
                  <a:srgbClr val="193325"/>
                </a:solidFill>
                <a:latin typeface="Open Sans"/>
                <a:ea typeface="Open Sans"/>
                <a:cs typeface="Open Sans"/>
                <a:sym typeface="Open Sans"/>
              </a:rPr>
              <a:t>While we're waiting to begin, </a:t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>
                <a:solidFill>
                  <a:srgbClr val="193325"/>
                </a:solidFill>
                <a:latin typeface="Open Sans"/>
                <a:ea typeface="Open Sans"/>
                <a:cs typeface="Open Sans"/>
                <a:sym typeface="Open Sans"/>
              </a:rPr>
              <a:t>please answer in the Zoom chat:</a:t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1933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rgbClr val="19332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We’re using Tableau today. </a:t>
            </a:r>
            <a:endParaRPr>
              <a:solidFill>
                <a:srgbClr val="19332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rgbClr val="19332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Have you set it up yet?</a:t>
            </a:r>
            <a:endParaRPr sz="1100">
              <a:solidFill>
                <a:srgbClr val="19332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476261" y="477485"/>
            <a:ext cx="2073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" sz="900">
                <a:solidFill>
                  <a:srgbClr val="F5F5F0"/>
                </a:solidFill>
                <a:latin typeface="Open Sans"/>
                <a:ea typeface="Open Sans"/>
                <a:cs typeface="Open Sans"/>
                <a:sym typeface="Open Sans"/>
              </a:rPr>
              <a:t>DA105 - Data Storytelling</a:t>
            </a:r>
            <a:endParaRPr sz="900">
              <a:solidFill>
                <a:srgbClr val="F5F5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0" l="1276" r="1276" t="0"/>
          <a:stretch/>
        </p:blipFill>
        <p:spPr>
          <a:xfrm>
            <a:off x="5580163" y="1901538"/>
            <a:ext cx="3563828" cy="20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5474413" y="1853088"/>
            <a:ext cx="8766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8267388" y="3503063"/>
            <a:ext cx="8766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4964675" y="3957425"/>
            <a:ext cx="561900" cy="5052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476250" y="809400"/>
            <a:ext cx="8133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" sz="36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Charts for Social Media Posts</a:t>
            </a:r>
            <a:endParaRPr sz="36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Raise your emoji hand to speak or type in the Zoom chat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915" y="2402550"/>
            <a:ext cx="3171435" cy="15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5646925" y="20023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changes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14450" y="634450"/>
            <a:ext cx="8403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For every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$1 USD invested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in treatment for depression &amp; anxiety, there is a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return of $5 USD.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A high return on investment 👍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No, the difference between 1 and 5 doesn’t stand out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No, we aren’t using any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changes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Let’s do it together!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915" y="2402550"/>
            <a:ext cx="3171435" cy="15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/>
        </p:nvSpPr>
        <p:spPr>
          <a:xfrm>
            <a:off x="5646925" y="20023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414450" y="634450"/>
            <a:ext cx="8403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For every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$1 USD invested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in treatment for depression &amp; anxiety, there is a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return of $5 USD.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Moving on to the second key message: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Close to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one billion people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have a mental disorder.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818825" y="20023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Data Source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5589575" y="14018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25" y="2402538"/>
            <a:ext cx="3928040" cy="171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5">
            <a:alphaModFix/>
          </a:blip>
          <a:srcRect b="0" l="2950" r="0" t="0"/>
          <a:stretch/>
        </p:blipFill>
        <p:spPr>
          <a:xfrm>
            <a:off x="5589575" y="1802050"/>
            <a:ext cx="3127876" cy="29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Close to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one billion people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have a mental disorder.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5589575" y="14018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 rotWithShape="1">
          <a:blip r:embed="rId4">
            <a:alphaModFix/>
          </a:blip>
          <a:srcRect b="0" l="2950" r="0" t="0"/>
          <a:stretch/>
        </p:blipFill>
        <p:spPr>
          <a:xfrm>
            <a:off x="5589575" y="1802050"/>
            <a:ext cx="3127876" cy="29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changes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Raise your emoji hand to speak or type in the Zoom chat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Close to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one billion people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have a mental disorder.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5589575" y="1401850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2950" r="0" t="0"/>
          <a:stretch/>
        </p:blipFill>
        <p:spPr>
          <a:xfrm>
            <a:off x="5589575" y="1802050"/>
            <a:ext cx="3127876" cy="29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Mental disorders are common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No, it looks small compared to the world population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Yes, length is high on the perceptual hierarchy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changes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Let’s do it together!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Let’s finish up with our third key message: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 average, countries spend just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2%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of their national health budgets on mental health.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1096300" y="201497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Data Source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5585875" y="188217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875" y="2282375"/>
            <a:ext cx="2351350" cy="20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300" y="2427638"/>
            <a:ext cx="2798450" cy="1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 average, countries spend just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2%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of their national health budgets on mental health.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6119275" y="188217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275" y="2282375"/>
            <a:ext cx="2351350" cy="20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changes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414450" y="366550"/>
            <a:ext cx="840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Raise your emoji hand to speak or type in the Zoom chat</a:t>
            </a:r>
            <a:endParaRPr b="1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/>
          <p:nvPr/>
        </p:nvSpPr>
        <p:spPr>
          <a:xfrm>
            <a:off x="414450" y="634450"/>
            <a:ext cx="84039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 average, countries spend just 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2%</a:t>
            </a: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of their national health budgets on mental health.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6119275" y="188217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Open Sans Light"/>
                <a:ea typeface="Open Sans Light"/>
                <a:cs typeface="Open Sans Light"/>
                <a:sym typeface="Open Sans Light"/>
              </a:rPr>
              <a:t>Visualization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275" y="2282375"/>
            <a:ext cx="2351350" cy="20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414450" y="2002350"/>
            <a:ext cx="517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do we want to emphasize?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2% is a small percentage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emphasize that point?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Yes, it’s a very small slice of the pie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Does this visualization use optimal visual encodings?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No, angle should usually be replaced by length/position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What changes should we make?</a:t>
            </a:r>
            <a:b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i="1" lang="iw">
                <a:solidFill>
                  <a:srgbClr val="440941"/>
                </a:solidFill>
                <a:latin typeface="Open Sans"/>
                <a:ea typeface="Open Sans"/>
                <a:cs typeface="Open Sans"/>
                <a:sym typeface="Open Sans"/>
              </a:rPr>
              <a:t>Let’s do it together!</a:t>
            </a:r>
            <a:endParaRPr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414450" y="634450"/>
            <a:ext cx="8687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28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Creating visualizations for social media</a:t>
            </a:r>
            <a:endParaRPr sz="28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414450" y="366553"/>
            <a:ext cx="3711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iw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Business Question</a:t>
            </a:r>
            <a:endParaRPr b="1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0" y="1015125"/>
            <a:ext cx="6073550" cy="4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/>
          <p:nvPr/>
        </p:nvSpPr>
        <p:spPr>
          <a:xfrm>
            <a:off x="2508202" y="1764065"/>
            <a:ext cx="880500" cy="2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2588666" y="3072473"/>
            <a:ext cx="2961300" cy="132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2139000" y="2951925"/>
            <a:ext cx="484800" cy="14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2666075" y="3526100"/>
            <a:ext cx="2806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Wow, Marcus! These will really pop out of people’s feeds. 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I have a few minor layout suggestions, and we need to make sure these are consistent with the typography and colors for the campaign. I’ll send you a meeting invitation to go over it later this week.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5888925" y="1416325"/>
            <a:ext cx="2666100" cy="34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2584400" y="1800525"/>
            <a:ext cx="2034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11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11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529250" y="1718025"/>
            <a:ext cx="991500" cy="3342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529250" y="1808175"/>
            <a:ext cx="1075800" cy="1539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WHO Internal</a:t>
            </a:r>
            <a:endParaRPr b="1"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5">
            <a:alphaModFix/>
          </a:blip>
          <a:srcRect b="19967" l="0" r="0" t="0"/>
          <a:stretch/>
        </p:blipFill>
        <p:spPr>
          <a:xfrm>
            <a:off x="2232000" y="1746000"/>
            <a:ext cx="270000" cy="27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0" name="Google Shape;390;p42"/>
          <p:cNvPicPr preferRelativeResize="0"/>
          <p:nvPr/>
        </p:nvPicPr>
        <p:blipFill rotWithShape="1">
          <a:blip r:embed="rId6">
            <a:alphaModFix/>
          </a:blip>
          <a:srcRect b="20257" l="0" r="0" t="20251"/>
          <a:stretch/>
        </p:blipFill>
        <p:spPr>
          <a:xfrm>
            <a:off x="5319650" y="145277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42"/>
          <p:cNvPicPr preferRelativeResize="0"/>
          <p:nvPr/>
        </p:nvPicPr>
        <p:blipFill rotWithShape="1">
          <a:blip r:embed="rId7">
            <a:alphaModFix/>
          </a:blip>
          <a:srcRect b="20257" l="0" r="0" t="20251"/>
          <a:stretch/>
        </p:blipFill>
        <p:spPr>
          <a:xfrm>
            <a:off x="589475" y="2708425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42"/>
          <p:cNvSpPr/>
          <p:nvPr/>
        </p:nvSpPr>
        <p:spPr>
          <a:xfrm>
            <a:off x="538325" y="3078325"/>
            <a:ext cx="1075800" cy="2421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>
            <a:off x="779675" y="2709725"/>
            <a:ext cx="1075800" cy="168000"/>
          </a:xfrm>
          <a:prstGeom prst="rect">
            <a:avLst/>
          </a:prstGeom>
          <a:solidFill>
            <a:srgbClr val="440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855275" y="2739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Marcus Patel (You)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778875" y="2893025"/>
            <a:ext cx="1236000" cy="153900"/>
          </a:xfrm>
          <a:prstGeom prst="rect">
            <a:avLst/>
          </a:prstGeom>
          <a:solidFill>
            <a:srgbClr val="004C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860713" y="2924175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Jasmine Carter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6041925" y="2351425"/>
            <a:ext cx="22506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The key messages for the campaigns will come through loud and clear with laser-focused visualizations.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Sometimes, the majority of work in a visualization is customizing it to be </a:t>
            </a:r>
            <a:r>
              <a:rPr i="1" lang="iw" sz="1100">
                <a:latin typeface="Open Sans Light"/>
                <a:ea typeface="Open Sans Light"/>
                <a:cs typeface="Open Sans Light"/>
                <a:sym typeface="Open Sans Light"/>
              </a:rPr>
              <a:t>just right</a:t>
            </a:r>
            <a:r>
              <a:rPr lang="iw" sz="1100">
                <a:latin typeface="Open Sans Light"/>
                <a:ea typeface="Open Sans Light"/>
                <a:cs typeface="Open Sans Light"/>
                <a:sym typeface="Open Sans Light"/>
              </a:rPr>
              <a:t> for the task and audience at hand!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6035750" y="1637825"/>
            <a:ext cx="2387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You made simple, clear, effective visualizations!</a:t>
            </a:r>
            <a:endParaRPr b="1" sz="12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5">
            <a:alphaModFix/>
          </a:blip>
          <a:srcRect b="20108" l="0" r="0" t="0"/>
          <a:stretch/>
        </p:blipFill>
        <p:spPr>
          <a:xfrm>
            <a:off x="2207375" y="3333749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42"/>
          <p:cNvPicPr preferRelativeResize="0"/>
          <p:nvPr/>
        </p:nvPicPr>
        <p:blipFill rotWithShape="1">
          <a:blip r:embed="rId5">
            <a:alphaModFix/>
          </a:blip>
          <a:srcRect b="28576" l="0" r="0" t="0"/>
          <a:stretch/>
        </p:blipFill>
        <p:spPr>
          <a:xfrm>
            <a:off x="589475" y="2893376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1" name="Google Shape;401;p42"/>
          <p:cNvSpPr txBox="1"/>
          <p:nvPr/>
        </p:nvSpPr>
        <p:spPr>
          <a:xfrm>
            <a:off x="860400" y="3114000"/>
            <a:ext cx="123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Emily Rivera</a:t>
            </a:r>
            <a:endParaRPr sz="7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02" name="Google Shape;402;p42"/>
          <p:cNvPicPr preferRelativeResize="0"/>
          <p:nvPr/>
        </p:nvPicPr>
        <p:blipFill rotWithShape="1">
          <a:blip r:embed="rId8">
            <a:alphaModFix/>
          </a:blip>
          <a:srcRect b="30726" l="29699" r="29699" t="14966"/>
          <a:stretch/>
        </p:blipFill>
        <p:spPr>
          <a:xfrm>
            <a:off x="589475" y="3081600"/>
            <a:ext cx="189600" cy="16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7">
            <a:alphaModFix/>
          </a:blip>
          <a:srcRect b="16724" l="0" r="0" t="16724"/>
          <a:stretch/>
        </p:blipFill>
        <p:spPr>
          <a:xfrm>
            <a:off x="2210100" y="2241724"/>
            <a:ext cx="342600" cy="342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4" name="Google Shape;404;p42"/>
          <p:cNvSpPr txBox="1"/>
          <p:nvPr/>
        </p:nvSpPr>
        <p:spPr>
          <a:xfrm>
            <a:off x="2666400" y="3326900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900">
                <a:latin typeface="Barlow"/>
                <a:ea typeface="Barlow"/>
                <a:cs typeface="Barlow"/>
                <a:sym typeface="Barlow"/>
              </a:rPr>
              <a:t>Jasmine Carter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666400" y="2254338"/>
            <a:ext cx="203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823"/>
              </a:spcBef>
              <a:spcAft>
                <a:spcPts val="0"/>
              </a:spcAft>
              <a:buNone/>
            </a:pPr>
            <a:r>
              <a:rPr b="1" lang="iw" sz="900">
                <a:latin typeface="Barlow"/>
                <a:ea typeface="Barlow"/>
                <a:cs typeface="Barlow"/>
                <a:sym typeface="Barlow"/>
              </a:rPr>
              <a:t>Marcus Patel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2666075" y="2465725"/>
            <a:ext cx="280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Barlow Light"/>
                <a:ea typeface="Barlow Light"/>
                <a:cs typeface="Barlow Light"/>
                <a:sym typeface="Barlow Light"/>
              </a:rPr>
              <a:t>Hi Jasmine! Here are the first draft of those visualizations for the social media posts. I would love to hear what you think. 👀</a:t>
            </a:r>
            <a:endParaRPr sz="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6075" y="2924175"/>
            <a:ext cx="1013601" cy="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1726517" y="1883650"/>
            <a:ext cx="569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700">
                <a:solidFill>
                  <a:srgbClr val="FFC8F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questions do you have?</a:t>
            </a:r>
            <a:endParaRPr sz="2700">
              <a:solidFill>
                <a:srgbClr val="FFC8F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1724675" y="2367450"/>
            <a:ext cx="54579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iw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Feel free to raise your emoji hand</a:t>
            </a:r>
            <a:r>
              <a:rPr lang="iw" sz="1200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iw" sz="1200" u="none" cap="none" strike="noStrike">
                <a:solidFill>
                  <a:srgbClr val="FFC8F0"/>
                </a:solidFill>
                <a:latin typeface="Open Sans"/>
                <a:ea typeface="Open Sans"/>
                <a:cs typeface="Open Sans"/>
                <a:sym typeface="Open Sans"/>
              </a:rPr>
              <a:t>or type into the chat.</a:t>
            </a:r>
            <a:endParaRPr i="0" sz="1238" u="none" cap="none" strike="noStrike">
              <a:solidFill>
                <a:srgbClr val="FFC8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2D4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1248" r="1248" t="0"/>
          <a:stretch/>
        </p:blipFill>
        <p:spPr>
          <a:xfrm>
            <a:off x="4802775" y="1146000"/>
            <a:ext cx="3711599" cy="28515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7632200" y="3338400"/>
            <a:ext cx="962700" cy="739500"/>
          </a:xfrm>
          <a:prstGeom prst="rect">
            <a:avLst/>
          </a:prstGeom>
          <a:solidFill>
            <a:srgbClr val="4E2D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2D41"/>
              </a:solidFill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4725750" y="1083525"/>
            <a:ext cx="962700" cy="739500"/>
          </a:xfrm>
          <a:prstGeom prst="rect">
            <a:avLst/>
          </a:prstGeom>
          <a:solidFill>
            <a:srgbClr val="4E2D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2D41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477449" y="478300"/>
            <a:ext cx="4486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iw" sz="3000" u="none" cap="none" strike="noStrik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Intro</a:t>
            </a:r>
            <a:endParaRPr i="0" sz="3000" u="none" cap="none" strike="noStrike">
              <a:solidFill>
                <a:schemeClr val="lt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477450" y="1720450"/>
            <a:ext cx="38499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we’ll do today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3 visualizations using Tableau that we convey key messages from the awareness campaign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Open Sans"/>
              <a:buChar char="·"/>
            </a:pPr>
            <a:r>
              <a:rPr lang="iw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should be suitable to post on social media to a broad audience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/>
          <p:nvPr/>
        </p:nvSpPr>
        <p:spPr>
          <a:xfrm>
            <a:off x="630112" y="610075"/>
            <a:ext cx="247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2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Wrap-up</a:t>
            </a:r>
            <a:endParaRPr sz="3200" u="none" cap="none" strike="noStrike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630100" y="1600675"/>
            <a:ext cx="3923700" cy="1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90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i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Campus material is live and available 24/7.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i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Chat Bubble as much as you need!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i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Reach out w/ questions via Slack.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1905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Open Sans"/>
              <a:buChar char="•"/>
            </a:pPr>
            <a:r>
              <a:rPr lang="i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 live session on Monday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3">
            <a:alphaModFix/>
          </a:blip>
          <a:srcRect b="20449" l="0" r="0" t="7212"/>
          <a:stretch/>
        </p:blipFill>
        <p:spPr>
          <a:xfrm>
            <a:off x="5201468" y="857356"/>
            <a:ext cx="3266283" cy="353715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/>
          <p:nvPr/>
        </p:nvSpPr>
        <p:spPr>
          <a:xfrm>
            <a:off x="5109750" y="768700"/>
            <a:ext cx="819900" cy="7050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7674142" y="3731569"/>
            <a:ext cx="819900" cy="705000"/>
          </a:xfrm>
          <a:prstGeom prst="rect">
            <a:avLst/>
          </a:prstGeom>
          <a:solidFill>
            <a:srgbClr val="193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2738438" y="2373375"/>
            <a:ext cx="1620300" cy="17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2137500" y="537829"/>
            <a:ext cx="4869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latin typeface="Source Serif Pro"/>
                <a:ea typeface="Source Serif Pro"/>
                <a:cs typeface="Source Serif Pro"/>
                <a:sym typeface="Source Serif Pro"/>
              </a:rPr>
              <a:t>Next up…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434" name="Google Shape;434;p4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402" y="1423925"/>
            <a:ext cx="2209198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625" y="2554227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792" y="2554236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0208" y="2554225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7375" y="2554225"/>
            <a:ext cx="509600" cy="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2796651" y="3175950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2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Marketing Budget Analysis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4939859" y="3175950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Donor Presentation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7006276" y="3175950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Dashboard &amp; Infographic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443" name="Google Shape;443;p45"/>
          <p:cNvCxnSpPr/>
          <p:nvPr/>
        </p:nvCxnSpPr>
        <p:spPr>
          <a:xfrm>
            <a:off x="757600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5"/>
          <p:cNvCxnSpPr/>
          <p:nvPr/>
        </p:nvCxnSpPr>
        <p:spPr>
          <a:xfrm>
            <a:off x="6006175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5"/>
          <p:cNvSpPr txBox="1"/>
          <p:nvPr/>
        </p:nvSpPr>
        <p:spPr>
          <a:xfrm>
            <a:off x="730225" y="3175950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1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Key Messages &amp; Social Media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1590150" y="4441663"/>
            <a:ext cx="596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 sz="1700">
                <a:latin typeface="Source Serif Pro"/>
                <a:ea typeface="Source Serif Pro"/>
                <a:cs typeface="Source Serif Pro"/>
                <a:sym typeface="Source Serif Pro"/>
              </a:rPr>
              <a:t>Monday’s</a:t>
            </a:r>
            <a:r>
              <a:rPr i="1" lang="iw" sz="1700">
                <a:latin typeface="Source Serif Pro"/>
                <a:ea typeface="Source Serif Pro"/>
                <a:cs typeface="Source Serif Pro"/>
                <a:sym typeface="Source Serif Pro"/>
              </a:rPr>
              <a:t> topic: Marketing Budget Analysis (Part I)</a:t>
            </a:r>
            <a:endParaRPr i="1" sz="1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/>
          <p:nvPr/>
        </p:nvSpPr>
        <p:spPr>
          <a:xfrm>
            <a:off x="3309213" y="1902425"/>
            <a:ext cx="2526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Thank You</a:t>
            </a:r>
            <a:endParaRPr sz="36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3308188" y="2494025"/>
            <a:ext cx="2367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iw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Keep Practicing!</a:t>
            </a:r>
            <a:endParaRPr i="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4" name="Google Shape;454;p46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0ed5c702-4844-4f3f-90ef-be6fa4c017c5?pitch-bytes=5550&amp;pitch-content-type=image%2Fsvg%2Bxml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8"/>
          <p:cNvCxnSpPr/>
          <p:nvPr/>
        </p:nvCxnSpPr>
        <p:spPr>
          <a:xfrm>
            <a:off x="5522276" y="1636390"/>
            <a:ext cx="2799345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5522276" y="2172510"/>
            <a:ext cx="2799345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8"/>
          <p:cNvCxnSpPr/>
          <p:nvPr/>
        </p:nvCxnSpPr>
        <p:spPr>
          <a:xfrm>
            <a:off x="5522276" y="2714962"/>
            <a:ext cx="2799345" cy="0"/>
          </a:xfrm>
          <a:prstGeom prst="straightConnector1">
            <a:avLst/>
          </a:prstGeom>
          <a:solidFill>
            <a:srgbClr val="009B50"/>
          </a:solidFill>
          <a:ln cap="flat" cmpd="sng" w="9525">
            <a:solidFill>
              <a:srgbClr val="1933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8"/>
          <p:cNvSpPr/>
          <p:nvPr/>
        </p:nvSpPr>
        <p:spPr>
          <a:xfrm>
            <a:off x="5524925" y="1265475"/>
            <a:ext cx="2356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Intro &amp; Setup</a:t>
            </a:r>
            <a:endParaRPr i="0" sz="135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524927" y="1800925"/>
            <a:ext cx="2131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50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Tableau time!</a:t>
            </a:r>
            <a:endParaRPr i="0" sz="135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524913" y="2348165"/>
            <a:ext cx="185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Questions &amp; Wrap-up</a:t>
            </a:r>
            <a:endParaRPr i="0" u="none" cap="none" strike="noStrike">
              <a:solidFill>
                <a:srgbClr val="0A0A0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76362" y="478300"/>
            <a:ext cx="247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iw" sz="3600" u="none" cap="none" strike="noStrike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Today's</a:t>
            </a:r>
            <a:br>
              <a:rPr lang="iw" sz="36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</a:br>
            <a:r>
              <a:rPr lang="iw" sz="3600" u="none" cap="none" strike="noStrike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Agenda</a:t>
            </a:r>
            <a:endParaRPr sz="3600" u="none" cap="none" strike="noStrike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807156" y="1265467"/>
            <a:ext cx="514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10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6999287" y="180158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45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6999287" y="2348016"/>
            <a:ext cx="1322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900">
                <a:solidFill>
                  <a:srgbClr val="009B50"/>
                </a:solidFill>
                <a:latin typeface="Open Sans"/>
                <a:ea typeface="Open Sans"/>
                <a:cs typeface="Open Sans"/>
                <a:sym typeface="Open Sans"/>
              </a:rPr>
              <a:t>5 min</a:t>
            </a:r>
            <a:endParaRPr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33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1281150" y="2076450"/>
            <a:ext cx="6581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800">
                <a:solidFill>
                  <a:srgbClr val="A9F696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Intro</a:t>
            </a:r>
            <a:endParaRPr sz="3800">
              <a:solidFill>
                <a:srgbClr val="A9F696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356750" y="341250"/>
            <a:ext cx="4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lt1"/>
                </a:solidFill>
                <a:highlight>
                  <a:srgbClr val="20124D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R</a:t>
            </a:r>
            <a:r>
              <a:rPr lang="iw" sz="1800">
                <a:solidFill>
                  <a:schemeClr val="lt1"/>
                </a:solidFill>
                <a:highlight>
                  <a:srgbClr val="20124D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aise awareness of mental health issues around the world </a:t>
            </a:r>
            <a:endParaRPr sz="1800">
              <a:solidFill>
                <a:schemeClr val="lt1"/>
              </a:solidFill>
              <a:highlight>
                <a:srgbClr val="20124D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56750" y="1253700"/>
            <a:ext cx="47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lt1"/>
                </a:solidFill>
                <a:highlight>
                  <a:srgbClr val="20124D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M</a:t>
            </a:r>
            <a:r>
              <a:rPr lang="iw" sz="1800">
                <a:solidFill>
                  <a:schemeClr val="lt1"/>
                </a:solidFill>
                <a:highlight>
                  <a:srgbClr val="20124D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obilize efforts in support of mental health</a:t>
            </a:r>
            <a:endParaRPr sz="1800">
              <a:solidFill>
                <a:schemeClr val="lt1"/>
              </a:solidFill>
              <a:highlight>
                <a:srgbClr val="20124D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477449" y="478300"/>
            <a:ext cx="4486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7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campaign’s key messages</a:t>
            </a:r>
            <a:endParaRPr sz="27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01150" y="1882950"/>
            <a:ext cx="4712100" cy="671100"/>
          </a:xfrm>
          <a:prstGeom prst="rect">
            <a:avLst/>
          </a:prstGeom>
          <a:solidFill>
            <a:srgbClr val="D4D4C5"/>
          </a:solidFill>
          <a:ln>
            <a:noFill/>
          </a:ln>
        </p:spPr>
        <p:txBody>
          <a:bodyPr anchorCtr="0" anchor="ctr" bIns="91425" lIns="162000" spcFirstLastPara="1" rIns="91425" wrap="square" tIns="90000">
            <a:noAutofit/>
          </a:bodyPr>
          <a:lstStyle/>
          <a:p>
            <a:pPr indent="0" lvl="0" marL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Close to </a:t>
            </a:r>
            <a:r>
              <a:rPr b="1"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one billion people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have a mental disorder.</a:t>
            </a:r>
            <a:endParaRPr>
              <a:solidFill>
                <a:srgbClr val="0A0A0A"/>
              </a:solidFill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01150" y="2747125"/>
            <a:ext cx="7799400" cy="671100"/>
          </a:xfrm>
          <a:prstGeom prst="rect">
            <a:avLst/>
          </a:prstGeom>
          <a:solidFill>
            <a:srgbClr val="D4D4C5"/>
          </a:solidFill>
          <a:ln>
            <a:noFill/>
          </a:ln>
        </p:spPr>
        <p:txBody>
          <a:bodyPr anchorCtr="0" anchor="ctr" bIns="91425" lIns="162000" spcFirstLastPara="1" rIns="91425" wrap="square" tIns="90000">
            <a:noAutofit/>
          </a:bodyPr>
          <a:lstStyle/>
          <a:p>
            <a:pPr indent="0" lvl="0" marL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On average, countries spend just </a:t>
            </a:r>
            <a:r>
              <a:rPr b="1"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2% of their national health budgets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on mental health.</a:t>
            </a:r>
            <a:endParaRPr>
              <a:solidFill>
                <a:srgbClr val="0A0A0A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524925" y="924100"/>
            <a:ext cx="42882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4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" sz="1200" u="none" cap="none" strike="noStrike">
                <a:solidFill>
                  <a:srgbClr val="775F6E"/>
                </a:solidFill>
                <a:latin typeface="Open Sans"/>
                <a:ea typeface="Open Sans"/>
                <a:cs typeface="Open Sans"/>
                <a:sym typeface="Open Sans"/>
              </a:rPr>
              <a:t>Source</a:t>
            </a:r>
            <a:r>
              <a:rPr i="0" lang="iw" sz="1200" u="none" cap="none" strike="noStrike">
                <a:solidFill>
                  <a:srgbClr val="775F6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 </a:t>
            </a:r>
            <a:r>
              <a:rPr lang="iw" sz="1200" u="sng">
                <a:solidFill>
                  <a:srgbClr val="775F6E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World Health Organization</a:t>
            </a:r>
            <a:endParaRPr i="0" sz="1238" u="none" cap="none" strike="noStrike">
              <a:solidFill>
                <a:srgbClr val="775F6E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01150" y="3611300"/>
            <a:ext cx="8141700" cy="671100"/>
          </a:xfrm>
          <a:prstGeom prst="rect">
            <a:avLst/>
          </a:prstGeom>
          <a:solidFill>
            <a:srgbClr val="D4D4C5"/>
          </a:solidFill>
          <a:ln>
            <a:noFill/>
          </a:ln>
        </p:spPr>
        <p:txBody>
          <a:bodyPr anchorCtr="0" anchor="ctr" bIns="91425" lIns="162000" spcFirstLastPara="1" rIns="91425" wrap="square" tIns="90000">
            <a:noAutofit/>
          </a:bodyPr>
          <a:lstStyle/>
          <a:p>
            <a:pPr indent="0" lvl="0" marL="0" rtl="0" algn="l">
              <a:lnSpc>
                <a:spcPct val="125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For every </a:t>
            </a:r>
            <a:r>
              <a:rPr b="1"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$1 USD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invested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 in treatment for depression &amp; anxiety, there is a </a:t>
            </a:r>
            <a:r>
              <a:rPr b="1"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return of $5 USD</a:t>
            </a:r>
            <a:r>
              <a:rPr lang="iw">
                <a:solidFill>
                  <a:srgbClr val="0A0A0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rgbClr val="0A0A0A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5">
            <a:alphaModFix/>
          </a:blip>
          <a:srcRect b="21794" l="14892" r="19412" t="12580"/>
          <a:stretch/>
        </p:blipFill>
        <p:spPr>
          <a:xfrm>
            <a:off x="6611200" y="478300"/>
            <a:ext cx="2031651" cy="16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6381350" y="288525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8193100" y="1763400"/>
            <a:ext cx="709800" cy="516600"/>
          </a:xfrm>
          <a:prstGeom prst="rect">
            <a:avLst/>
          </a:prstGeom>
          <a:solidFill>
            <a:srgbClr val="F5F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662225" y="2530025"/>
            <a:ext cx="1620300" cy="17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720425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1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Key Messages &amp; </a:t>
            </a: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Social Media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2137500" y="537829"/>
            <a:ext cx="4869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823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05322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DA105 Business Case</a:t>
            </a:r>
            <a:endParaRPr sz="3000">
              <a:solidFill>
                <a:srgbClr val="05322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402" y="1423925"/>
            <a:ext cx="2209198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825" y="2699152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992" y="2699161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0408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7575" y="2699150"/>
            <a:ext cx="509600" cy="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2786851" y="3320875"/>
            <a:ext cx="15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2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Marketing Budget Analysis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930059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Donor Presentation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996476" y="3320875"/>
            <a:ext cx="13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Week 3</a:t>
            </a:r>
            <a:endParaRPr i="1"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5B5B5B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Dashboard &amp; Infographic</a:t>
            </a:r>
            <a:endParaRPr>
              <a:solidFill>
                <a:srgbClr val="5B5B5B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>
            <a:off x="757600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6006175" y="1762100"/>
            <a:ext cx="2479200" cy="0"/>
          </a:xfrm>
          <a:prstGeom prst="straightConnector1">
            <a:avLst/>
          </a:prstGeom>
          <a:noFill/>
          <a:ln cap="flat" cmpd="sng" w="19050">
            <a:solidFill>
              <a:srgbClr val="009E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2"/>
          <p:cNvSpPr txBox="1"/>
          <p:nvPr/>
        </p:nvSpPr>
        <p:spPr>
          <a:xfrm>
            <a:off x="1590150" y="4441663"/>
            <a:ext cx="596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w" sz="1700">
                <a:latin typeface="Source Serif Pro"/>
                <a:ea typeface="Source Serif Pro"/>
                <a:cs typeface="Source Serif Pro"/>
                <a:sym typeface="Source Serif Pro"/>
              </a:rPr>
              <a:t>Today’s</a:t>
            </a:r>
            <a:r>
              <a:rPr i="1" lang="iw" sz="1700">
                <a:latin typeface="Source Serif Pro"/>
                <a:ea typeface="Source Serif Pro"/>
                <a:cs typeface="Source Serif Pro"/>
                <a:sym typeface="Source Serif Pro"/>
              </a:rPr>
              <a:t> topic: Visualizations for social media posts</a:t>
            </a:r>
            <a:endParaRPr i="1" sz="1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414450" y="894177"/>
            <a:ext cx="4869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>
                <a:latin typeface="Source Serif Pro"/>
                <a:ea typeface="Source Serif Pro"/>
                <a:cs typeface="Source Serif Pro"/>
                <a:sym typeface="Source Serif Pro"/>
              </a:rPr>
              <a:t>Communications Associate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Marcus Patel</a:t>
            </a:r>
            <a:endParaRPr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414446" y="442735"/>
            <a:ext cx="3711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4E2D41"/>
                </a:solidFill>
                <a:latin typeface="Open Sans"/>
                <a:ea typeface="Open Sans"/>
                <a:cs typeface="Open Sans"/>
                <a:sym typeface="Open Sans"/>
              </a:rPr>
              <a:t>This month you are:</a:t>
            </a:r>
            <a:endParaRPr sz="1800" u="none" cap="none" strike="noStrike">
              <a:solidFill>
                <a:srgbClr val="4E2D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14450" y="2376600"/>
            <a:ext cx="48690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Lives in the outskirts of Dublin, Ireland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His role originally focused on writing feature stories but switched to data journalism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•"/>
            </a:pPr>
            <a:r>
              <a:rPr lang="iw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Loves any crossroads of art and science </a:t>
            </a:r>
            <a:br>
              <a:rPr lang="iw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w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like data visualization!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Open Sans"/>
              <a:buChar char="•"/>
            </a:pPr>
            <a:r>
              <a:rPr lang="iw" sz="1500">
                <a:latin typeface="Open Sans"/>
                <a:ea typeface="Open Sans"/>
                <a:cs typeface="Open Sans"/>
                <a:sym typeface="Open Sans"/>
              </a:rPr>
              <a:t>Still not over the Game of Thrones series finale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395" l="0" r="0" t="9403"/>
          <a:stretch/>
        </p:blipFill>
        <p:spPr>
          <a:xfrm>
            <a:off x="5892000" y="1054600"/>
            <a:ext cx="2681887" cy="32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356753" y="4582707"/>
            <a:ext cx="1013601" cy="3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5741775" y="894175"/>
            <a:ext cx="709800" cy="8127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044700" y="3603475"/>
            <a:ext cx="709800" cy="930900"/>
          </a:xfrm>
          <a:prstGeom prst="rect">
            <a:avLst/>
          </a:prstGeom>
          <a:solidFill>
            <a:srgbClr val="FFE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